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271" r:id="rId6"/>
    <p:sldId id="278" r:id="rId7"/>
    <p:sldId id="259" r:id="rId8"/>
    <p:sldId id="260" r:id="rId9"/>
    <p:sldId id="262" r:id="rId10"/>
    <p:sldId id="263" r:id="rId11"/>
    <p:sldId id="264" r:id="rId12"/>
    <p:sldId id="265" r:id="rId13"/>
    <p:sldId id="276" r:id="rId14"/>
    <p:sldId id="277" r:id="rId15"/>
    <p:sldId id="266" r:id="rId16"/>
    <p:sldId id="267" r:id="rId17"/>
    <p:sldId id="268" r:id="rId18"/>
    <p:sldId id="280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1F5B340-2425-4C39-A5F5-646D74E52E5D}" type="datetimeFigureOut">
              <a:rPr lang="en-GB" smtClean="0"/>
              <a:t>14/02/2014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7107B6F-D868-486D-9A83-1944F53F0BB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532366" cy="576064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BETWEEN</a:t>
            </a:r>
            <a:br>
              <a:rPr lang="en-US" sz="6000" b="1" dirty="0" smtClean="0"/>
            </a:br>
            <a:r>
              <a:rPr lang="en-US" sz="6000" b="1" dirty="0" smtClean="0"/>
              <a:t>GERMANY</a:t>
            </a:r>
            <a:br>
              <a:rPr lang="en-US" sz="6000" b="1" dirty="0" smtClean="0"/>
            </a:br>
            <a:r>
              <a:rPr lang="en-US" sz="6000" b="1" dirty="0" smtClean="0"/>
              <a:t>AND BULGARIA:</a:t>
            </a:r>
            <a:br>
              <a:rPr lang="en-US" sz="6000" b="1" dirty="0" smtClean="0"/>
            </a:br>
            <a:r>
              <a:rPr lang="en-US" sz="4800" b="1" dirty="0" smtClean="0">
                <a:solidFill>
                  <a:srgbClr val="FFFF00"/>
                </a:solidFill>
              </a:rPr>
              <a:t>EVIDENCE FROM A BUS SURVEY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Vesselin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Mintchev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100" b="1" i="1" dirty="0">
                <a:solidFill>
                  <a:schemeClr val="tx2">
                    <a:lumMod val="75000"/>
                  </a:schemeClr>
                </a:solidFill>
              </a:rPr>
              <a:t>/Economic Research Institute at BAS – Sofia/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Venelin Boshnakov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100" b="1" dirty="0" smtClean="0">
                <a:solidFill>
                  <a:schemeClr val="tx2">
                    <a:lumMod val="75000"/>
                  </a:schemeClr>
                </a:solidFill>
              </a:rPr>
              <a:t>/University of National and World Economy – Sofia/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7544" y="332657"/>
            <a:ext cx="8388350" cy="7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CONFERENCE ON INTERNATIONAL MIGRATION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14th February 2014, ERI at BAS – Sofia, Bulgaria</a:t>
            </a:r>
            <a:endParaRPr kumimoji="0" lang="en-GB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340768"/>
            <a:ext cx="1680187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894" y="1373016"/>
            <a:ext cx="1792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2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</a:t>
            </a:r>
            <a:r>
              <a:rPr lang="en-US" dirty="0" err="1" smtClean="0"/>
              <a:t>labour</a:t>
            </a:r>
            <a:r>
              <a:rPr lang="en-US" dirty="0" smtClean="0"/>
              <a:t> contracting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31494"/>
              </p:ext>
            </p:extLst>
          </p:nvPr>
        </p:nvGraphicFramePr>
        <p:xfrm>
          <a:off x="251520" y="1484788"/>
          <a:ext cx="8640960" cy="4995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8684"/>
                <a:gridCol w="1862276"/>
              </a:tblGrid>
              <a:tr h="5440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600" b="1" u="none" strike="noStrike" dirty="0" smtClean="0">
                          <a:effectLst/>
                        </a:rPr>
                        <a:t>If working– What kind of contract do you have in Germany</a:t>
                      </a:r>
                      <a:r>
                        <a:rPr lang="ru-RU" sz="2600" b="1" u="none" strike="noStrike" dirty="0" smtClean="0">
                          <a:effectLst/>
                        </a:rPr>
                        <a:t>?</a:t>
                      </a:r>
                      <a:endParaRPr lang="ru-RU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44060">
                <a:tc>
                  <a:txBody>
                    <a:bodyPr/>
                    <a:lstStyle/>
                    <a:p>
                      <a:pPr algn="l" fontAlgn="b"/>
                      <a:r>
                        <a:rPr lang="en-GB" sz="2600" b="1" u="none" strike="noStrike" dirty="0">
                          <a:effectLst/>
                        </a:rPr>
                        <a:t> 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Percent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6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 dirty="0" smtClean="0">
                          <a:effectLst/>
                          <a:latin typeface="+mn-lt"/>
                        </a:rPr>
                        <a:t>Permanent</a:t>
                      </a:r>
                      <a:r>
                        <a:rPr lang="en-US" sz="3600" b="1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1" i="0" u="none" strike="noStrike" baseline="0" dirty="0" err="1" smtClean="0">
                          <a:effectLst/>
                          <a:latin typeface="+mn-lt"/>
                        </a:rPr>
                        <a:t>labour</a:t>
                      </a:r>
                      <a:r>
                        <a:rPr lang="en-US" sz="3600" b="1" i="0" u="none" strike="noStrike" baseline="0" dirty="0" smtClean="0">
                          <a:effectLst/>
                          <a:latin typeface="+mn-lt"/>
                        </a:rPr>
                        <a:t> contract</a:t>
                      </a:r>
                      <a:endParaRPr lang="bg-BG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35.0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6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 dirty="0" smtClean="0">
                          <a:effectLst/>
                          <a:latin typeface="+mn-lt"/>
                        </a:rPr>
                        <a:t>Term</a:t>
                      </a:r>
                      <a:r>
                        <a:rPr lang="en-US" sz="3600" b="1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1" i="0" u="none" strike="noStrike" baseline="0" dirty="0" err="1" smtClean="0">
                          <a:effectLst/>
                          <a:latin typeface="+mn-lt"/>
                        </a:rPr>
                        <a:t>labour</a:t>
                      </a:r>
                      <a:r>
                        <a:rPr lang="en-US" sz="3600" b="1" i="0" u="none" strike="noStrike" baseline="0" dirty="0" smtClean="0">
                          <a:effectLst/>
                          <a:latin typeface="+mn-lt"/>
                        </a:rPr>
                        <a:t> contract</a:t>
                      </a:r>
                      <a:endParaRPr lang="bg-BG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37.1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6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 dirty="0" smtClean="0">
                          <a:effectLst/>
                          <a:latin typeface="+mn-lt"/>
                        </a:rPr>
                        <a:t>No</a:t>
                      </a:r>
                      <a:r>
                        <a:rPr lang="en-US" sz="3600" b="1" i="0" u="none" strike="noStrike" baseline="0" dirty="0" smtClean="0">
                          <a:effectLst/>
                          <a:latin typeface="+mn-lt"/>
                        </a:rPr>
                        <a:t> contract (informal)</a:t>
                      </a:r>
                      <a:endParaRPr lang="bg-BG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5.7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6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 dirty="0" smtClean="0">
                          <a:effectLst/>
                          <a:latin typeface="+mn-lt"/>
                        </a:rPr>
                        <a:t>Self-employed</a:t>
                      </a:r>
                      <a:r>
                        <a:rPr lang="en-US" sz="3600" b="1" i="0" u="none" strike="noStrike" baseline="0" dirty="0" smtClean="0">
                          <a:effectLst/>
                          <a:latin typeface="+mn-lt"/>
                        </a:rPr>
                        <a:t> /family unit/</a:t>
                      </a:r>
                      <a:endParaRPr lang="bg-BG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5.7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60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 dirty="0" smtClean="0">
                          <a:effectLst/>
                          <a:latin typeface="+mn-lt"/>
                        </a:rPr>
                        <a:t>Other</a:t>
                      </a:r>
                      <a:endParaRPr lang="bg-BG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1.4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44060">
                <a:tc>
                  <a:txBody>
                    <a:bodyPr/>
                    <a:lstStyle/>
                    <a:p>
                      <a:pPr algn="l" fontAlgn="b"/>
                      <a:r>
                        <a:rPr lang="en-GB" sz="3600" b="1" u="none" strike="noStrike" dirty="0" smtClean="0">
                          <a:effectLst/>
                        </a:rPr>
                        <a:t>Total responded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85.0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44060">
                <a:tc>
                  <a:txBody>
                    <a:bodyPr/>
                    <a:lstStyle/>
                    <a:p>
                      <a:pPr algn="l" fontAlgn="b"/>
                      <a:r>
                        <a:rPr lang="en-GB" sz="3600" b="1" u="none" strike="noStrike" dirty="0" smtClean="0">
                          <a:effectLst/>
                        </a:rPr>
                        <a:t>Not responded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 smtClean="0">
                          <a:effectLst/>
                        </a:rPr>
                        <a:t>15.0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9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Earnings in Germany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399928"/>
              </p:ext>
            </p:extLst>
          </p:nvPr>
        </p:nvGraphicFramePr>
        <p:xfrm>
          <a:off x="251520" y="2204866"/>
          <a:ext cx="4104456" cy="33123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0517"/>
                <a:gridCol w="973939"/>
              </a:tblGrid>
              <a:tr h="93361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Approximate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monthly income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Arial"/>
                        </a:rPr>
                        <a:t>%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7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Up to 1000 EUR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25.5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7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Over</a:t>
                      </a:r>
                      <a:r>
                        <a:rPr lang="pl-PL" sz="2400" b="1" u="none" strike="noStrike" dirty="0" smtClean="0">
                          <a:effectLst/>
                        </a:rPr>
                        <a:t> </a:t>
                      </a:r>
                      <a:r>
                        <a:rPr lang="pl-PL" sz="2400" b="1" u="none" strike="noStrike" dirty="0">
                          <a:effectLst/>
                        </a:rPr>
                        <a:t>1000 </a:t>
                      </a:r>
                      <a:r>
                        <a:rPr lang="en-US" sz="2400" b="1" u="none" strike="noStrike" dirty="0" smtClean="0">
                          <a:effectLst/>
                        </a:rPr>
                        <a:t>to</a:t>
                      </a:r>
                      <a:r>
                        <a:rPr lang="pl-PL" sz="2400" b="1" u="none" strike="noStrike" dirty="0" smtClean="0">
                          <a:effectLst/>
                        </a:rPr>
                        <a:t> </a:t>
                      </a:r>
                      <a:r>
                        <a:rPr lang="pl-PL" sz="2400" b="1" u="none" strike="noStrike" dirty="0">
                          <a:effectLst/>
                        </a:rPr>
                        <a:t>1500 </a:t>
                      </a:r>
                      <a:r>
                        <a:rPr lang="en-US" sz="2400" b="1" u="none" strike="noStrike" dirty="0" smtClean="0">
                          <a:effectLst/>
                        </a:rPr>
                        <a:t>EUR</a:t>
                      </a:r>
                      <a:endParaRPr lang="pl-PL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43.6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7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Over</a:t>
                      </a:r>
                      <a:r>
                        <a:rPr lang="pl-PL" sz="2400" b="1" u="none" strike="noStrike" dirty="0" smtClean="0">
                          <a:effectLst/>
                        </a:rPr>
                        <a:t> </a:t>
                      </a:r>
                      <a:r>
                        <a:rPr lang="pl-PL" sz="2400" b="1" u="none" strike="noStrike" dirty="0">
                          <a:effectLst/>
                        </a:rPr>
                        <a:t>1500 </a:t>
                      </a:r>
                      <a:r>
                        <a:rPr lang="en-US" sz="2400" b="1" u="none" strike="noStrike" dirty="0" smtClean="0">
                          <a:effectLst/>
                        </a:rPr>
                        <a:t>to</a:t>
                      </a:r>
                      <a:r>
                        <a:rPr lang="pl-PL" sz="2400" b="1" u="none" strike="noStrike" dirty="0" smtClean="0">
                          <a:effectLst/>
                        </a:rPr>
                        <a:t> </a:t>
                      </a:r>
                      <a:r>
                        <a:rPr lang="pl-PL" sz="2400" b="1" u="none" strike="noStrike" dirty="0">
                          <a:effectLst/>
                        </a:rPr>
                        <a:t>2000 </a:t>
                      </a:r>
                      <a:r>
                        <a:rPr lang="en-US" sz="2400" b="1" u="none" strike="noStrike" dirty="0" smtClean="0">
                          <a:effectLst/>
                        </a:rPr>
                        <a:t>EUR</a:t>
                      </a:r>
                      <a:endParaRPr lang="pl-PL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23.6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7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Over </a:t>
                      </a:r>
                      <a:r>
                        <a:rPr lang="en-GB" sz="2400" b="1" u="none" strike="noStrike" dirty="0">
                          <a:effectLst/>
                        </a:rPr>
                        <a:t>2000 </a:t>
                      </a:r>
                      <a:r>
                        <a:rPr lang="en-GB" sz="2400" b="1" u="none" strike="noStrike" dirty="0" smtClean="0">
                          <a:effectLst/>
                        </a:rPr>
                        <a:t>EUR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7.3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7575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>
                          <a:effectLst/>
                        </a:rPr>
                        <a:t> 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100.0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79770"/>
              </p:ext>
            </p:extLst>
          </p:nvPr>
        </p:nvGraphicFramePr>
        <p:xfrm>
          <a:off x="4788024" y="1628801"/>
          <a:ext cx="4176464" cy="5066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8361"/>
                <a:gridCol w="928103"/>
              </a:tblGrid>
              <a:tr h="153815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u="none" strike="noStrike" dirty="0">
                          <a:effectLst/>
                        </a:rPr>
                        <a:t> </a:t>
                      </a:r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Usually,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what share of your earnings do you send to your family/relatives in BG?</a:t>
                      </a:r>
                      <a:endParaRPr lang="ru-RU" sz="24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2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9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I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do not send money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12.9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Not more than </a:t>
                      </a:r>
                      <a:r>
                        <a:rPr lang="ru-RU" sz="2400" b="1" u="none" strike="noStrike" dirty="0" smtClean="0">
                          <a:effectLst/>
                        </a:rPr>
                        <a:t>1/4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20.0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About </a:t>
                      </a:r>
                      <a:r>
                        <a:rPr lang="ru-RU" sz="2400" b="1" u="none" strike="noStrike" dirty="0" smtClean="0">
                          <a:effectLst/>
                        </a:rPr>
                        <a:t>1/3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27.1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About</a:t>
                      </a:r>
                      <a:r>
                        <a:rPr lang="bg-BG" sz="2400" b="1" u="none" strike="noStrike" dirty="0" smtClean="0">
                          <a:effectLst/>
                        </a:rPr>
                        <a:t> 1/2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27.1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About </a:t>
                      </a:r>
                      <a:r>
                        <a:rPr lang="ru-RU" sz="2400" b="1" u="none" strike="noStrike" dirty="0" smtClean="0">
                          <a:effectLst/>
                        </a:rPr>
                        <a:t>2/3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3.6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About</a:t>
                      </a:r>
                      <a:r>
                        <a:rPr lang="ru-RU" sz="2400" b="1" u="none" strike="noStrike" dirty="0" smtClean="0">
                          <a:effectLst/>
                        </a:rPr>
                        <a:t> 3/4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0.7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Almost everything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0.7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Total responded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92.1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2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Not responded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 smtClean="0">
                          <a:effectLst/>
                        </a:rPr>
                        <a:t>17.9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9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Attitudes of local people to Bulgarians in Germany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814117"/>
              </p:ext>
            </p:extLst>
          </p:nvPr>
        </p:nvGraphicFramePr>
        <p:xfrm>
          <a:off x="251520" y="2276872"/>
          <a:ext cx="8640960" cy="4033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6544"/>
                <a:gridCol w="1776672"/>
                <a:gridCol w="1967744"/>
              </a:tblGrid>
              <a:tr h="45734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u="none" strike="noStrike" dirty="0"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How do you evaluate the attitude of</a:t>
                      </a:r>
                      <a:r>
                        <a:rPr lang="en-US" sz="2800" b="1" u="none" strike="noStrike" baseline="0" dirty="0" smtClean="0">
                          <a:effectLst/>
                        </a:rPr>
                        <a:t> the local people in Germany to Bulgarians?</a:t>
                      </a:r>
                      <a:endParaRPr lang="ru-RU" sz="28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Frequency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Percent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573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>
                          <a:effectLst/>
                        </a:rPr>
                        <a:t>Very good</a:t>
                      </a:r>
                      <a:endParaRPr lang="bg-BG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37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26.4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73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 smtClean="0">
                          <a:effectLst/>
                        </a:rPr>
                        <a:t>Relatively good /positive</a:t>
                      </a:r>
                      <a:endParaRPr lang="bg-BG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82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58.6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73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 smtClean="0">
                          <a:effectLst/>
                          <a:latin typeface="+mn-lt"/>
                        </a:rPr>
                        <a:t>Bad /negative</a:t>
                      </a:r>
                      <a:endParaRPr lang="bg-BG" sz="2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  <a:latin typeface="+mn-lt"/>
                        </a:rPr>
                        <a:t>9</a:t>
                      </a:r>
                      <a:endParaRPr lang="en-GB" sz="2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  <a:latin typeface="+mn-lt"/>
                        </a:rPr>
                        <a:t>6.4</a:t>
                      </a:r>
                      <a:endParaRPr lang="en-GB" sz="2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573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 smtClean="0">
                          <a:effectLst/>
                          <a:latin typeface="+mn-lt"/>
                        </a:rPr>
                        <a:t>Cannot</a:t>
                      </a:r>
                      <a:r>
                        <a:rPr lang="en-US" sz="2800" b="1" i="0" u="none" strike="noStrike" baseline="0" dirty="0" smtClean="0">
                          <a:effectLst/>
                          <a:latin typeface="+mn-lt"/>
                        </a:rPr>
                        <a:t> judge</a:t>
                      </a:r>
                      <a:endParaRPr lang="bg-BG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9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6.4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7340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u="none" strike="noStrike" dirty="0" smtClean="0">
                          <a:effectLst/>
                        </a:rPr>
                        <a:t>Total responded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137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97.9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7340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u="none" strike="noStrike" dirty="0" smtClean="0">
                          <a:effectLst/>
                        </a:rPr>
                        <a:t>Not responded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 smtClean="0">
                          <a:effectLst/>
                        </a:rPr>
                        <a:t>3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 smtClean="0">
                          <a:effectLst/>
                        </a:rPr>
                        <a:t>2.1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9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52728"/>
          </a:xfrm>
        </p:spPr>
        <p:txBody>
          <a:bodyPr>
            <a:noAutofit/>
          </a:bodyPr>
          <a:lstStyle/>
          <a:p>
            <a:r>
              <a:rPr lang="en-US" dirty="0" smtClean="0"/>
              <a:t>2. Bulgarian residents leaving to Germany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063084"/>
              </p:ext>
            </p:extLst>
          </p:nvPr>
        </p:nvGraphicFramePr>
        <p:xfrm>
          <a:off x="251520" y="1484784"/>
          <a:ext cx="4536504" cy="2667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/>
                <a:gridCol w="972108"/>
                <a:gridCol w="1134126"/>
                <a:gridCol w="1134126"/>
              </a:tblGrid>
              <a:tr h="4488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Age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effectLst/>
                          <a:latin typeface="+mn-lt"/>
                        </a:rPr>
                        <a:t>Male</a:t>
                      </a:r>
                      <a:endParaRPr lang="bg-BG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effectLst/>
                          <a:latin typeface="+mn-lt"/>
                        </a:rPr>
                        <a:t>Female</a:t>
                      </a:r>
                      <a:endParaRPr lang="bg-BG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Total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4882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Up</a:t>
                      </a:r>
                      <a:r>
                        <a:rPr lang="en-GB" sz="2400" b="1" u="none" strike="noStrike" baseline="0" dirty="0" smtClean="0">
                          <a:effectLst/>
                        </a:rPr>
                        <a:t> to</a:t>
                      </a:r>
                      <a:r>
                        <a:rPr lang="en-GB" sz="2400" b="1" u="none" strike="noStrike" dirty="0" smtClean="0">
                          <a:effectLst/>
                        </a:rPr>
                        <a:t> </a:t>
                      </a:r>
                      <a:r>
                        <a:rPr lang="en-GB" sz="2400" b="1" u="none" strike="noStrike" dirty="0">
                          <a:effectLst/>
                        </a:rPr>
                        <a:t>25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16.8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13.8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15.4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882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26 – 35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41.3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38.8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40.1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882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36 – 45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29.2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25.8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27.6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20185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Over </a:t>
                      </a:r>
                      <a:r>
                        <a:rPr lang="en-GB" sz="2400" b="1" u="none" strike="noStrike" dirty="0">
                          <a:effectLst/>
                        </a:rPr>
                        <a:t>45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12.7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21.5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17.0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32762"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100.0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100.0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100.0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802368"/>
              </p:ext>
            </p:extLst>
          </p:nvPr>
        </p:nvGraphicFramePr>
        <p:xfrm>
          <a:off x="5119141" y="1484784"/>
          <a:ext cx="3773339" cy="5112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1091"/>
                <a:gridCol w="1209674"/>
                <a:gridCol w="1022574"/>
              </a:tblGrid>
              <a:tr h="112678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To which ethnical group do you put yourself?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8046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>
                          <a:effectLst/>
                        </a:rPr>
                        <a:t> </a:t>
                      </a:r>
                      <a:endParaRPr lang="en-GB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Frequency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Percent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8046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Bulgarian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591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88.7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8046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Turkish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27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4.1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8046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Roma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43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6.5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8046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Other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>
                          <a:effectLst/>
                        </a:rPr>
                        <a:t>2</a:t>
                      </a:r>
                      <a:endParaRPr lang="en-GB" sz="28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0.3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8046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Total resp.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>
                          <a:effectLst/>
                        </a:rPr>
                        <a:t>663</a:t>
                      </a:r>
                      <a:endParaRPr lang="en-GB" sz="28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99.5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3003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Not resp.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 smtClean="0">
                          <a:effectLst/>
                        </a:rPr>
                        <a:t>3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 smtClean="0">
                          <a:effectLst/>
                        </a:rPr>
                        <a:t>0.5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798754"/>
              </p:ext>
            </p:extLst>
          </p:nvPr>
        </p:nvGraphicFramePr>
        <p:xfrm>
          <a:off x="251520" y="4253209"/>
          <a:ext cx="4536504" cy="2416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/>
                <a:gridCol w="1368152"/>
              </a:tblGrid>
              <a:tr h="4119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Settlement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Percent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11987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  <a:latin typeface="+mn-lt"/>
                        </a:rPr>
                        <a:t>Sofia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30.5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11987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  <a:latin typeface="+mn-lt"/>
                        </a:rPr>
                        <a:t>District </a:t>
                      </a:r>
                      <a:r>
                        <a:rPr lang="en-GB" sz="2400" b="1" u="none" strike="noStrike" dirty="0" err="1" smtClean="0">
                          <a:effectLst/>
                          <a:latin typeface="+mn-lt"/>
                        </a:rPr>
                        <a:t>center</a:t>
                      </a:r>
                      <a:r>
                        <a:rPr lang="en-GB" sz="2400" b="1" u="none" strike="noStrike" dirty="0" smtClean="0">
                          <a:effectLst/>
                          <a:latin typeface="+mn-lt"/>
                        </a:rPr>
                        <a:t> city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39.1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857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Other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city / Town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25.0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972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Village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5.4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9724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Total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100.0</a:t>
                      </a:r>
                      <a:endParaRPr lang="en-GB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7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level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093838"/>
              </p:ext>
            </p:extLst>
          </p:nvPr>
        </p:nvGraphicFramePr>
        <p:xfrm>
          <a:off x="899592" y="1484784"/>
          <a:ext cx="7056784" cy="4824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0"/>
                <a:gridCol w="1440160"/>
                <a:gridCol w="1296144"/>
              </a:tblGrid>
              <a:tr h="1190763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>
                          <a:effectLst/>
                        </a:rPr>
                        <a:t> </a:t>
                      </a:r>
                      <a:r>
                        <a:rPr lang="en-GB" sz="2400" b="1" u="none" strike="noStrike" dirty="0" smtClean="0">
                          <a:effectLst/>
                        </a:rPr>
                        <a:t>What is your higher level of education (for which you have diploma/certificate)?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</a:rPr>
                        <a:t>Frequency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1" u="none" strike="noStrike" dirty="0">
                          <a:effectLst/>
                        </a:rPr>
                        <a:t>Valid Percent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0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No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formal degree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7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1.1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0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Primary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16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2.4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0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Basic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40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6.0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0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Secondary general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175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26.4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Secondary professional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297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44.7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Higher</a:t>
                      </a:r>
                      <a:r>
                        <a:rPr lang="bg-BG" sz="2400" b="1" u="none" strike="noStrike" dirty="0" smtClean="0">
                          <a:effectLst/>
                        </a:rPr>
                        <a:t> (</a:t>
                      </a:r>
                      <a:r>
                        <a:rPr lang="en-US" sz="2400" b="1" u="none" strike="noStrike" dirty="0" smtClean="0">
                          <a:effectLst/>
                        </a:rPr>
                        <a:t>Bachelor</a:t>
                      </a:r>
                      <a:r>
                        <a:rPr lang="bg-BG" sz="2400" b="1" u="none" strike="noStrike" dirty="0" smtClean="0">
                          <a:effectLst/>
                        </a:rPr>
                        <a:t>)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77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11.6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0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Higher</a:t>
                      </a:r>
                      <a:r>
                        <a:rPr lang="bg-BG" sz="2400" b="1" u="none" strike="noStrike" dirty="0" smtClean="0">
                          <a:effectLst/>
                        </a:rPr>
                        <a:t> (</a:t>
                      </a:r>
                      <a:r>
                        <a:rPr lang="en-US" sz="2400" b="1" u="none" strike="noStrike" dirty="0" smtClean="0">
                          <a:effectLst/>
                        </a:rPr>
                        <a:t>Master</a:t>
                      </a:r>
                      <a:r>
                        <a:rPr lang="bg-BG" sz="2400" b="1" u="none" strike="noStrike" dirty="0" smtClean="0">
                          <a:effectLst/>
                        </a:rPr>
                        <a:t>)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49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7.4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0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Higher</a:t>
                      </a:r>
                      <a:r>
                        <a:rPr lang="ru-RU" sz="2400" b="1" u="none" strike="noStrike" dirty="0" smtClean="0">
                          <a:effectLst/>
                        </a:rPr>
                        <a:t> (</a:t>
                      </a:r>
                      <a:r>
                        <a:rPr lang="en-US" sz="2400" b="1" u="none" strike="noStrike" dirty="0" smtClean="0">
                          <a:effectLst/>
                        </a:rPr>
                        <a:t>PhD</a:t>
                      </a:r>
                      <a:r>
                        <a:rPr lang="ru-RU" sz="2400" b="1" u="none" strike="noStrike" dirty="0" smtClean="0">
                          <a:effectLst/>
                        </a:rPr>
                        <a:t>)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3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0.5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0375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Total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664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100.0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69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reason to leave to Germany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902772"/>
              </p:ext>
            </p:extLst>
          </p:nvPr>
        </p:nvGraphicFramePr>
        <p:xfrm>
          <a:off x="251521" y="1484782"/>
          <a:ext cx="8712968" cy="4859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3554"/>
                <a:gridCol w="1094707"/>
                <a:gridCol w="1094707"/>
              </a:tblGrid>
              <a:tr h="374208">
                <a:tc>
                  <a:txBody>
                    <a:bodyPr/>
                    <a:lstStyle/>
                    <a:p>
                      <a:pPr algn="l" fontAlgn="b"/>
                      <a:r>
                        <a:rPr lang="en-GB" sz="2600" b="1" u="none" strike="noStrike" dirty="0">
                          <a:effectLst/>
                        </a:rPr>
                        <a:t> 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1" i="0" u="none" strike="noStrike" dirty="0" smtClean="0">
                          <a:effectLst/>
                          <a:latin typeface="+mn-lt"/>
                        </a:rPr>
                        <a:t>N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%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4208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u="none" strike="noStrike" dirty="0" smtClean="0">
                          <a:effectLst/>
                        </a:rPr>
                        <a:t>Holiday, excursion travel</a:t>
                      </a:r>
                      <a:endParaRPr lang="bg-BG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43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6.5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4208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i="0" u="none" strike="noStrike" dirty="0" smtClean="0">
                          <a:effectLst/>
                          <a:latin typeface="+mn-lt"/>
                        </a:rPr>
                        <a:t>I</a:t>
                      </a:r>
                      <a:r>
                        <a:rPr lang="en-US" sz="2600" b="1" i="0" u="none" strike="noStrike" baseline="0" dirty="0" smtClean="0">
                          <a:effectLst/>
                          <a:latin typeface="+mn-lt"/>
                        </a:rPr>
                        <a:t> intend to work in Germany</a:t>
                      </a:r>
                      <a:endParaRPr lang="bg-BG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309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46.4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77355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u="none" strike="noStrike" dirty="0" smtClean="0">
                          <a:effectLst/>
                        </a:rPr>
                        <a:t>Personal matter</a:t>
                      </a:r>
                      <a:r>
                        <a:rPr lang="ru-RU" sz="2600" b="1" u="none" strike="noStrike" dirty="0" smtClean="0">
                          <a:effectLst/>
                        </a:rPr>
                        <a:t>: </a:t>
                      </a:r>
                      <a:r>
                        <a:rPr lang="en-US" sz="2600" b="1" u="none" strike="noStrike" dirty="0" smtClean="0">
                          <a:effectLst/>
                        </a:rPr>
                        <a:t>visiting</a:t>
                      </a:r>
                      <a:r>
                        <a:rPr lang="en-US" sz="2600" b="1" u="none" strike="noStrike" baseline="0" dirty="0" smtClean="0">
                          <a:effectLst/>
                        </a:rPr>
                        <a:t> relatives</a:t>
                      </a:r>
                      <a:r>
                        <a:rPr lang="ru-RU" sz="2600" b="1" u="none" strike="noStrike" dirty="0" smtClean="0">
                          <a:effectLst/>
                        </a:rPr>
                        <a:t>, </a:t>
                      </a:r>
                      <a:r>
                        <a:rPr lang="en-US" sz="2600" b="1" u="none" strike="noStrike" dirty="0" smtClean="0">
                          <a:effectLst/>
                        </a:rPr>
                        <a:t>family</a:t>
                      </a:r>
                      <a:r>
                        <a:rPr lang="ru-RU" sz="2600" b="1" u="none" strike="noStrike" dirty="0" smtClean="0">
                          <a:effectLst/>
                        </a:rPr>
                        <a:t>, </a:t>
                      </a:r>
                      <a:r>
                        <a:rPr lang="en-US" sz="2600" b="1" u="none" strike="noStrike" dirty="0" smtClean="0">
                          <a:effectLst/>
                        </a:rPr>
                        <a:t>health care</a:t>
                      </a:r>
                      <a:endParaRPr lang="ru-RU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156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23.4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6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u="none" strike="noStrike" dirty="0" smtClean="0">
                          <a:effectLst/>
                        </a:rPr>
                        <a:t>Business matter</a:t>
                      </a:r>
                      <a:r>
                        <a:rPr lang="ru-RU" sz="2600" b="1" u="none" strike="noStrike" dirty="0" smtClean="0">
                          <a:effectLst/>
                        </a:rPr>
                        <a:t>: </a:t>
                      </a:r>
                      <a:r>
                        <a:rPr lang="en-US" sz="2600" b="1" u="none" strike="noStrike" dirty="0" smtClean="0">
                          <a:effectLst/>
                        </a:rPr>
                        <a:t>business trip</a:t>
                      </a:r>
                      <a:r>
                        <a:rPr lang="ru-RU" sz="2600" b="1" u="none" strike="noStrike" dirty="0" smtClean="0">
                          <a:effectLst/>
                        </a:rPr>
                        <a:t>, </a:t>
                      </a:r>
                      <a:r>
                        <a:rPr lang="en-US" sz="2600" b="1" u="none" strike="noStrike" dirty="0" smtClean="0">
                          <a:effectLst/>
                        </a:rPr>
                        <a:t>deals, etc.</a:t>
                      </a:r>
                      <a:endParaRPr lang="ru-RU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35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5.3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4208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i="0" u="none" strike="noStrike" dirty="0" smtClean="0">
                          <a:effectLst/>
                          <a:latin typeface="+mn-lt"/>
                        </a:rPr>
                        <a:t>Search</a:t>
                      </a:r>
                      <a:r>
                        <a:rPr lang="en-US" sz="2600" b="1" i="0" u="none" strike="noStrike" baseline="0" dirty="0" smtClean="0">
                          <a:effectLst/>
                          <a:latin typeface="+mn-lt"/>
                        </a:rPr>
                        <a:t> for temporary job in Germany</a:t>
                      </a:r>
                      <a:endParaRPr lang="ru-RU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109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16.4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4208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i="0" u="none" strike="noStrike" dirty="0" smtClean="0">
                          <a:effectLst/>
                          <a:latin typeface="+mn-lt"/>
                        </a:rPr>
                        <a:t>Education</a:t>
                      </a:r>
                      <a:r>
                        <a:rPr lang="en-US" sz="2600" b="1" i="0" u="none" strike="noStrike" baseline="0" dirty="0" smtClean="0">
                          <a:effectLst/>
                          <a:latin typeface="+mn-lt"/>
                        </a:rPr>
                        <a:t> in Germany</a:t>
                      </a:r>
                      <a:endParaRPr lang="ru-RU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5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0.8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i="0" u="none" strike="noStrike" dirty="0" smtClean="0">
                          <a:effectLst/>
                          <a:latin typeface="+mn-lt"/>
                        </a:rPr>
                        <a:t>I leave BG in order to settle in</a:t>
                      </a:r>
                      <a:r>
                        <a:rPr lang="en-US" sz="2600" b="1" i="0" u="none" strike="noStrike" baseline="0" dirty="0" smtClean="0">
                          <a:effectLst/>
                          <a:latin typeface="+mn-lt"/>
                        </a:rPr>
                        <a:t> GE</a:t>
                      </a:r>
                      <a:endParaRPr lang="ru-RU" sz="2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  <a:latin typeface="+mn-lt"/>
                        </a:rPr>
                        <a:t>4</a:t>
                      </a:r>
                      <a:endParaRPr lang="en-GB" sz="2600" b="1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  <a:latin typeface="+mn-lt"/>
                        </a:rPr>
                        <a:t>0.6</a:t>
                      </a:r>
                      <a:endParaRPr lang="en-GB" sz="2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4208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u="none" strike="noStrike" dirty="0" smtClean="0">
                          <a:effectLst/>
                        </a:rPr>
                        <a:t>I travel to a different country</a:t>
                      </a:r>
                      <a:endParaRPr lang="bg-BG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2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0.3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4208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1" i="0" u="none" strike="noStrike" dirty="0" smtClean="0">
                          <a:effectLst/>
                          <a:latin typeface="+mn-lt"/>
                        </a:rPr>
                        <a:t>Other</a:t>
                      </a:r>
                      <a:endParaRPr lang="bg-BG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3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0.5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4208">
                <a:tc>
                  <a:txBody>
                    <a:bodyPr/>
                    <a:lstStyle/>
                    <a:p>
                      <a:pPr algn="l" fontAlgn="b"/>
                      <a:r>
                        <a:rPr lang="en-GB" sz="2600" b="1" u="none" strike="noStrike" dirty="0">
                          <a:effectLst/>
                        </a:rPr>
                        <a:t>Total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666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100.0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9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intentions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493283"/>
              </p:ext>
            </p:extLst>
          </p:nvPr>
        </p:nvGraphicFramePr>
        <p:xfrm>
          <a:off x="179511" y="1484784"/>
          <a:ext cx="8784977" cy="50430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7552"/>
                <a:gridCol w="1045485"/>
                <a:gridCol w="1045485"/>
                <a:gridCol w="1045485"/>
                <a:gridCol w="1045485"/>
                <a:gridCol w="1045485"/>
              </a:tblGrid>
              <a:tr h="1152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How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likely is for you in the near future:</a:t>
                      </a:r>
                      <a:endParaRPr lang="ru-RU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Not likely</a:t>
                      </a:r>
                      <a:endParaRPr lang="bg-BG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Little likely</a:t>
                      </a:r>
                      <a:endParaRPr lang="bg-BG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Some-what likely</a:t>
                      </a:r>
                      <a:endParaRPr lang="bg-BG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Very likely</a:t>
                      </a:r>
                      <a:endParaRPr lang="bg-BG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Total</a:t>
                      </a:r>
                      <a:endParaRPr lang="bg-BG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78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work for a few months in Germany</a:t>
                      </a:r>
                      <a:endParaRPr lang="ru-RU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23.3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6.5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14.3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55.9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100.0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8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  <a:latin typeface="+mn-lt"/>
                        </a:rPr>
                        <a:t>To study for a few months in Germany</a:t>
                      </a:r>
                      <a:endParaRPr lang="ru-RU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84.7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9.1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3.5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2.7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100.0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8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work for 1+ years in Germany</a:t>
                      </a:r>
                      <a:endParaRPr lang="ru-RU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39.1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20.4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21.5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19.0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100.0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8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To study for 1+ tears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in Germany</a:t>
                      </a:r>
                      <a:endParaRPr lang="ru-RU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85.0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9.3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3.7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2.0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100.0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9979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settle permanently in Germany</a:t>
                      </a:r>
                      <a:endParaRPr lang="ru-RU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62.4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b="1" u="none" strike="noStrike" dirty="0">
                          <a:effectLst/>
                        </a:rPr>
                        <a:t>23.5</a:t>
                      </a:r>
                      <a:endParaRPr lang="en-GB" sz="2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9.1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>
                          <a:effectLst/>
                        </a:rPr>
                        <a:t>5.0</a:t>
                      </a:r>
                      <a:endParaRPr lang="en-GB" sz="2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800" u="none" strike="noStrike" dirty="0">
                          <a:effectLst/>
                        </a:rPr>
                        <a:t>100.0</a:t>
                      </a:r>
                      <a:endParaRPr lang="en-GB" sz="2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9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choose Germany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901615"/>
              </p:ext>
            </p:extLst>
          </p:nvPr>
        </p:nvGraphicFramePr>
        <p:xfrm>
          <a:off x="251522" y="1484782"/>
          <a:ext cx="8640958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7714"/>
                <a:gridCol w="957923"/>
                <a:gridCol w="957923"/>
                <a:gridCol w="987398"/>
              </a:tblGrid>
              <a:tr h="488883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Responses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Percent of Cases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5668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N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Percent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56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have a higher living standard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 smtClean="0">
                          <a:effectLst/>
                        </a:rPr>
                        <a:t>114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 smtClean="0">
                          <a:effectLst/>
                        </a:rPr>
                        <a:t>16.1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 smtClean="0">
                          <a:effectLst/>
                        </a:rPr>
                        <a:t>20.9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56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get a higher pay</a:t>
                      </a:r>
                      <a:endParaRPr lang="bg-BG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 smtClean="0">
                          <a:effectLst/>
                        </a:rPr>
                        <a:t>342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 smtClean="0">
                          <a:effectLst/>
                        </a:rPr>
                        <a:t>48.4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 smtClean="0">
                          <a:effectLst/>
                        </a:rPr>
                        <a:t>62.6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56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Better professional realization</a:t>
                      </a:r>
                      <a:endParaRPr lang="bg-BG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52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7.4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 smtClean="0">
                          <a:effectLst/>
                        </a:rPr>
                        <a:t>9.5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56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provide support to my family/relatives 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42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5.9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7.7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56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provide the desired education to me/my children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10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1.4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1.8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56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Marriage/Partnership</a:t>
                      </a:r>
                      <a:endParaRPr lang="bg-BG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1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0.1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0.2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56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Family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unification (to join family, relatives)</a:t>
                      </a:r>
                      <a:endParaRPr lang="ru-RU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71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10.1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 smtClean="0">
                          <a:effectLst/>
                        </a:rPr>
                        <a:t>13.0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accompany my spouse abroad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9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1.3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 smtClean="0">
                          <a:effectLst/>
                        </a:rPr>
                        <a:t>1.6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566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dirty="0" smtClean="0">
                          <a:effectLst/>
                          <a:latin typeface="+mn-lt"/>
                        </a:rPr>
                        <a:t>To obtain foreign citizenship</a:t>
                      </a:r>
                      <a:endParaRPr lang="ru-RU" sz="2000" b="1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–</a:t>
                      </a:r>
                      <a:endParaRPr lang="en-GB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–</a:t>
                      </a:r>
                      <a:endParaRPr lang="en-GB" sz="2200" b="1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–</a:t>
                      </a:r>
                      <a:endParaRPr lang="en-GB" sz="2200" b="1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566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Cannot find a job in Bulgaria</a:t>
                      </a:r>
                      <a:endParaRPr lang="ru-RU" sz="2000" b="1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51</a:t>
                      </a:r>
                      <a:endParaRPr lang="en-GB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7.2</a:t>
                      </a:r>
                      <a:endParaRPr lang="en-GB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9.3</a:t>
                      </a:r>
                      <a:endParaRPr lang="en-GB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566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I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JUST DO NOT WANT TO LIVE IN  BULGARIA  ANY MORE</a:t>
                      </a:r>
                      <a:endParaRPr lang="ru-RU" sz="24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14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2.0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2.6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5566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Arial"/>
                        </a:rPr>
                        <a:t>(Valid cases: 543)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 smtClean="0">
                          <a:effectLst/>
                        </a:rPr>
                        <a:t>706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200" b="1" u="none" strike="noStrike" dirty="0">
                          <a:effectLst/>
                        </a:rPr>
                        <a:t>100.0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9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79296" cy="864096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Intended occupation in Germany / </a:t>
            </a:r>
            <a:br>
              <a:rPr lang="en-US" sz="3000" b="1" dirty="0" smtClean="0"/>
            </a:br>
            <a:r>
              <a:rPr lang="en-US" sz="3000" b="1" dirty="0" smtClean="0"/>
              <a:t>Occupation in Bulgaria before leaving</a:t>
            </a:r>
            <a:endParaRPr lang="en-GB" sz="3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438031"/>
              </p:ext>
            </p:extLst>
          </p:nvPr>
        </p:nvGraphicFramePr>
        <p:xfrm>
          <a:off x="251520" y="1056151"/>
          <a:ext cx="8640960" cy="5613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8632"/>
                <a:gridCol w="1584176"/>
                <a:gridCol w="1368152"/>
              </a:tblGrid>
              <a:tr h="338264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effectLst/>
                          <a:latin typeface="Arial"/>
                        </a:rPr>
                        <a:t>Germany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effectLst/>
                          <a:latin typeface="Arial"/>
                        </a:rPr>
                        <a:t>Bulgaria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Agriculture</a:t>
                      </a:r>
                      <a:r>
                        <a:rPr lang="en-US" sz="2200" b="1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endParaRPr lang="bg-BG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25.1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2600" b="1" i="0" u="none" strike="noStrike" dirty="0" smtClean="0">
                          <a:effectLst/>
                          <a:latin typeface="Arial"/>
                        </a:rPr>
                        <a:t>2</a:t>
                      </a:r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.8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Construction</a:t>
                      </a:r>
                      <a:r>
                        <a:rPr lang="en-US" sz="2200" b="1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endParaRPr lang="bg-BG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21.9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19.5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Personal</a:t>
                      </a:r>
                      <a:r>
                        <a:rPr lang="en-US" sz="2200" b="1" i="0" u="none" strike="noStrike" baseline="0" dirty="0" smtClean="0">
                          <a:effectLst/>
                          <a:latin typeface="+mn-lt"/>
                        </a:rPr>
                        <a:t> assistant</a:t>
                      </a:r>
                      <a:endParaRPr lang="bg-BG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11.5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0.9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Driver</a:t>
                      </a:r>
                      <a:endParaRPr lang="bg-BG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2.2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7.3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 smtClean="0">
                          <a:effectLst/>
                          <a:latin typeface="+mn-lt"/>
                        </a:rPr>
                        <a:t>Low-qualified personnel</a:t>
                      </a:r>
                      <a:endParaRPr lang="ru-RU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0.7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3.1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Housekeeping</a:t>
                      </a:r>
                      <a:endParaRPr lang="bg-BG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4.2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0.9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 smtClean="0">
                          <a:effectLst/>
                          <a:latin typeface="+mn-lt"/>
                        </a:rPr>
                        <a:t>Medium-qualified technical personnel</a:t>
                      </a:r>
                      <a:endParaRPr lang="bg-BG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6.6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16.5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 smtClean="0">
                          <a:effectLst/>
                          <a:latin typeface="+mn-lt"/>
                        </a:rPr>
                        <a:t>Medium-qualified personnel in trade/tourism</a:t>
                      </a:r>
                      <a:endParaRPr lang="ru-RU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10.3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21.2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 smtClean="0">
                          <a:effectLst/>
                          <a:latin typeface="+mn-lt"/>
                        </a:rPr>
                        <a:t>Medium-qualified personnel in other sectors</a:t>
                      </a:r>
                      <a:endParaRPr lang="ru-RU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1.5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3.8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High-qualified</a:t>
                      </a:r>
                      <a:r>
                        <a:rPr lang="en-US" sz="2200" b="1" i="0" u="none" strike="noStrike" baseline="0" dirty="0" smtClean="0">
                          <a:effectLst/>
                          <a:latin typeface="+mn-lt"/>
                        </a:rPr>
                        <a:t> personnel</a:t>
                      </a:r>
                      <a:endParaRPr lang="bg-BG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3.4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17.9</a:t>
                      </a:r>
                      <a:endParaRPr lang="en-GB" sz="26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Cannot</a:t>
                      </a:r>
                      <a:r>
                        <a:rPr lang="en-US" sz="2200" b="1" i="0" u="none" strike="noStrike" baseline="0" dirty="0" smtClean="0">
                          <a:effectLst/>
                          <a:latin typeface="+mn-lt"/>
                        </a:rPr>
                        <a:t> judge (whatever job) / No particular job</a:t>
                      </a:r>
                      <a:endParaRPr lang="bg-BG" sz="2200" b="1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9.8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5.9</a:t>
                      </a:r>
                      <a:endParaRPr lang="en-GB" sz="26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Not answered</a:t>
                      </a:r>
                      <a:endParaRPr lang="bg-BG" sz="2200" b="1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2.7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0.2</a:t>
                      </a:r>
                      <a:endParaRPr lang="en-GB" sz="26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GB" sz="2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100.0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100.0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3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6312"/>
            <a:ext cx="8229600" cy="1468752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THANK YOU FOR YOUR ATTENTION</a:t>
            </a:r>
            <a:endParaRPr lang="en-GB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48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94110"/>
            <a:ext cx="8640959" cy="519127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Project: Bulgarian Diaspora in Western Europe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</a:rPr>
              <a:t>Transborder</a:t>
            </a:r>
            <a:r>
              <a:rPr lang="en-US" b="1" dirty="0" smtClean="0">
                <a:solidFill>
                  <a:schemeClr val="tx1"/>
                </a:solidFill>
              </a:rPr>
              <a:t> Mobility, National Identity, and Development</a:t>
            </a:r>
            <a:r>
              <a:rPr lang="ru-RU" b="1" dirty="0" smtClean="0">
                <a:solidFill>
                  <a:schemeClr val="tx1"/>
                </a:solidFill>
              </a:rPr>
              <a:t>“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Project supported by: </a:t>
            </a:r>
            <a:r>
              <a:rPr lang="en-US" b="1" dirty="0" smtClean="0"/>
              <a:t>Grant </a:t>
            </a:r>
            <a:r>
              <a:rPr lang="en-US" b="1" dirty="0"/>
              <a:t>No </a:t>
            </a:r>
            <a:r>
              <a:rPr lang="ru-RU" b="1" dirty="0"/>
              <a:t>ДИД </a:t>
            </a:r>
            <a:r>
              <a:rPr lang="ru-RU" b="1" dirty="0" smtClean="0"/>
              <a:t>02/21</a:t>
            </a:r>
            <a:r>
              <a:rPr lang="en-US" b="1" dirty="0" smtClean="0"/>
              <a:t>-IDEAS</a:t>
            </a:r>
            <a:r>
              <a:rPr lang="en-US" dirty="0" smtClean="0"/>
              <a:t> of the </a:t>
            </a:r>
            <a:r>
              <a:rPr lang="en-US" b="1" dirty="0" smtClean="0"/>
              <a:t>Bulgarian Science Fund</a:t>
            </a:r>
          </a:p>
          <a:p>
            <a:r>
              <a:rPr lang="en-US" dirty="0" smtClean="0"/>
              <a:t>Survey conducted in the period:  </a:t>
            </a:r>
            <a:r>
              <a:rPr lang="en-US" b="1" dirty="0" smtClean="0"/>
              <a:t>April – May 2013</a:t>
            </a:r>
          </a:p>
          <a:p>
            <a:r>
              <a:rPr lang="en-US" dirty="0" smtClean="0"/>
              <a:t>Professional interviewer teams of </a:t>
            </a:r>
            <a:r>
              <a:rPr lang="en-US" b="1" dirty="0" smtClean="0"/>
              <a:t>ASA</a:t>
            </a:r>
            <a:r>
              <a:rPr lang="en-US" dirty="0" smtClean="0"/>
              <a:t> – located in Sofia and district center cities – </a:t>
            </a:r>
            <a:r>
              <a:rPr lang="en-US" b="1" dirty="0" smtClean="0"/>
              <a:t>starting points of bus lines BG–&gt;GE</a:t>
            </a:r>
          </a:p>
          <a:p>
            <a:r>
              <a:rPr lang="en-US" dirty="0" smtClean="0"/>
              <a:t>Face-to-Face interviews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on the territory of Inter-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national Bus Stations –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half an hour before the</a:t>
            </a:r>
          </a:p>
          <a:p>
            <a:pPr marL="0" indent="0">
              <a:buNone/>
            </a:pPr>
            <a:r>
              <a:rPr lang="en-US" b="1" dirty="0" smtClean="0"/>
              <a:t>    departure time</a:t>
            </a:r>
            <a:r>
              <a:rPr lang="bg-BG" dirty="0" smtClean="0"/>
              <a:t> </a:t>
            </a:r>
            <a:endParaRPr lang="en-GB" b="1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40160"/>
          </a:xfrm>
        </p:spPr>
        <p:txBody>
          <a:bodyPr>
            <a:noAutofit/>
          </a:bodyPr>
          <a:lstStyle/>
          <a:p>
            <a:r>
              <a:rPr lang="en-US" sz="4800" dirty="0" smtClean="0"/>
              <a:t>Field</a:t>
            </a:r>
            <a:br>
              <a:rPr lang="en-US" sz="4800" dirty="0" smtClean="0"/>
            </a:br>
            <a:r>
              <a:rPr lang="en-US" sz="4800" dirty="0" smtClean="0"/>
              <a:t>Work</a:t>
            </a:r>
            <a:endParaRPr lang="en-GB" sz="4800" dirty="0"/>
          </a:p>
        </p:txBody>
      </p:sp>
      <p:pic>
        <p:nvPicPr>
          <p:cNvPr id="1026" name="Картина 2" descr="asa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68234"/>
            <a:ext cx="1676842" cy="106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53293"/>
            <a:ext cx="3033047" cy="931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12" y="4896456"/>
            <a:ext cx="5243083" cy="195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54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8424"/>
          </a:xfrm>
        </p:spPr>
        <p:txBody>
          <a:bodyPr/>
          <a:lstStyle/>
          <a:p>
            <a:r>
              <a:rPr lang="en-US" dirty="0" smtClean="0"/>
              <a:t>Field Work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31993"/>
            <a:ext cx="8784976" cy="5325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4-Point Star 3"/>
          <p:cNvSpPr/>
          <p:nvPr/>
        </p:nvSpPr>
        <p:spPr>
          <a:xfrm>
            <a:off x="4644008" y="5949280"/>
            <a:ext cx="504056" cy="432048"/>
          </a:xfrm>
          <a:prstGeom prst="star4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4-Point Star 5"/>
          <p:cNvSpPr/>
          <p:nvPr/>
        </p:nvSpPr>
        <p:spPr>
          <a:xfrm>
            <a:off x="2051720" y="3717032"/>
            <a:ext cx="504056" cy="432048"/>
          </a:xfrm>
          <a:prstGeom prst="star4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4-Point Star 6"/>
          <p:cNvSpPr/>
          <p:nvPr/>
        </p:nvSpPr>
        <p:spPr>
          <a:xfrm>
            <a:off x="7308304" y="2636912"/>
            <a:ext cx="504056" cy="432048"/>
          </a:xfrm>
          <a:prstGeom prst="star4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" name="4-Point Star 7"/>
          <p:cNvSpPr/>
          <p:nvPr/>
        </p:nvSpPr>
        <p:spPr>
          <a:xfrm>
            <a:off x="7020272" y="4437112"/>
            <a:ext cx="504056" cy="432048"/>
          </a:xfrm>
          <a:prstGeom prst="star4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9" name="4-Point Star 8"/>
          <p:cNvSpPr/>
          <p:nvPr/>
        </p:nvSpPr>
        <p:spPr>
          <a:xfrm>
            <a:off x="3779912" y="4221088"/>
            <a:ext cx="504056" cy="432048"/>
          </a:xfrm>
          <a:prstGeom prst="star4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" name="4-Point Star 9"/>
          <p:cNvSpPr/>
          <p:nvPr/>
        </p:nvSpPr>
        <p:spPr>
          <a:xfrm>
            <a:off x="2915816" y="4869160"/>
            <a:ext cx="504056" cy="432048"/>
          </a:xfrm>
          <a:prstGeom prst="star4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" name="4-Point Star 10"/>
          <p:cNvSpPr/>
          <p:nvPr/>
        </p:nvSpPr>
        <p:spPr>
          <a:xfrm>
            <a:off x="4716016" y="3861048"/>
            <a:ext cx="504056" cy="432048"/>
          </a:xfrm>
          <a:prstGeom prst="star4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4-Point Star 11"/>
          <p:cNvSpPr/>
          <p:nvPr/>
        </p:nvSpPr>
        <p:spPr>
          <a:xfrm>
            <a:off x="5076056" y="2276872"/>
            <a:ext cx="504056" cy="432048"/>
          </a:xfrm>
          <a:prstGeom prst="star4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3" name="4-Point Star 12"/>
          <p:cNvSpPr/>
          <p:nvPr/>
        </p:nvSpPr>
        <p:spPr>
          <a:xfrm>
            <a:off x="5220072" y="5301208"/>
            <a:ext cx="504056" cy="432048"/>
          </a:xfrm>
          <a:prstGeom prst="star4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0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/>
          <a:lstStyle/>
          <a:p>
            <a:r>
              <a:rPr lang="en-US" dirty="0" smtClean="0"/>
              <a:t>Sample split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624254"/>
              </p:ext>
            </p:extLst>
          </p:nvPr>
        </p:nvGraphicFramePr>
        <p:xfrm>
          <a:off x="971599" y="3717034"/>
          <a:ext cx="7056785" cy="2880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0"/>
                <a:gridCol w="1944216"/>
                <a:gridCol w="1872209"/>
              </a:tblGrid>
              <a:tr h="41147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effectLst/>
                        </a:rPr>
                        <a:t>How much time do you live in Germany</a:t>
                      </a:r>
                      <a:r>
                        <a:rPr lang="ru-RU" sz="2400" b="1" u="none" strike="noStrike" dirty="0" smtClean="0">
                          <a:effectLst/>
                        </a:rPr>
                        <a:t>?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1147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>
                          <a:effectLst/>
                        </a:rPr>
                        <a:t> 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>
                          <a:effectLst/>
                        </a:rPr>
                        <a:t>Frequency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>
                          <a:effectLst/>
                        </a:rPr>
                        <a:t>Percent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1147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Up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to 1 year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7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5.9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1147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Over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1 to 5 years</a:t>
                      </a:r>
                      <a:endParaRPr lang="pl-PL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76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63.9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Over</a:t>
                      </a:r>
                      <a:r>
                        <a:rPr lang="pl-PL" sz="2400" b="1" u="none" strike="noStrike" dirty="0" smtClean="0">
                          <a:effectLst/>
                        </a:rPr>
                        <a:t> </a:t>
                      </a:r>
                      <a:r>
                        <a:rPr lang="pl-PL" sz="2400" b="1" u="none" strike="noStrike" dirty="0">
                          <a:effectLst/>
                        </a:rPr>
                        <a:t>5 </a:t>
                      </a:r>
                      <a:r>
                        <a:rPr lang="en-US" sz="2400" b="1" u="none" strike="noStrike" dirty="0" smtClean="0">
                          <a:effectLst/>
                        </a:rPr>
                        <a:t>to 10 years</a:t>
                      </a:r>
                      <a:endParaRPr lang="pl-PL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22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18.5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1147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Over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10 years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14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11.8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1147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>
                          <a:effectLst/>
                        </a:rPr>
                        <a:t>Total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119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100.0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396349"/>
              </p:ext>
            </p:extLst>
          </p:nvPr>
        </p:nvGraphicFramePr>
        <p:xfrm>
          <a:off x="251520" y="1844825"/>
          <a:ext cx="8640960" cy="18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7238"/>
                <a:gridCol w="1453619"/>
                <a:gridCol w="1211350"/>
                <a:gridCol w="279583"/>
                <a:gridCol w="2789170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 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Frequency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Percent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Arial"/>
                        </a:rPr>
                        <a:t>Where did you live most of the time during the last 12 months? 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Bulgaria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666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82.5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Germany</a:t>
                      </a:r>
                      <a:endParaRPr lang="en-GB" sz="2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140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17.3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Other country</a:t>
                      </a:r>
                      <a:endParaRPr lang="en-GB" sz="2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1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0.1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Total</a:t>
                      </a:r>
                      <a:endParaRPr lang="en-GB" sz="2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807</a:t>
                      </a:r>
                      <a:endParaRPr lang="en-GB" sz="2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100.0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fontAlgn="b"/>
                      <a:endParaRPr lang="en-GB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21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933264"/>
              </p:ext>
            </p:extLst>
          </p:nvPr>
        </p:nvGraphicFramePr>
        <p:xfrm>
          <a:off x="251522" y="2060847"/>
          <a:ext cx="4536501" cy="4320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2"/>
                <a:gridCol w="1080119"/>
              </a:tblGrid>
              <a:tr h="7011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Where do you live in Germany</a:t>
                      </a:r>
                      <a:r>
                        <a:rPr lang="ru-RU" sz="2400" b="1" u="none" strike="noStrike" dirty="0" smtClean="0">
                          <a:effectLst/>
                        </a:rPr>
                        <a:t>?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70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Berlin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6.5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81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Large city, &gt;500 </a:t>
                      </a:r>
                      <a:r>
                        <a:rPr lang="en-US" sz="2400" b="1" u="none" strike="noStrike" dirty="0" err="1" smtClean="0">
                          <a:effectLst/>
                        </a:rPr>
                        <a:t>th.</a:t>
                      </a:r>
                      <a:endParaRPr lang="en-US" sz="24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(Hamburg, Munich, etc.)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71.7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0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Other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city/town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19.6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0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smtClean="0">
                          <a:effectLst/>
                        </a:rPr>
                        <a:t>Small settlement / Farm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2.2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011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>
                          <a:effectLst/>
                        </a:rPr>
                        <a:t>Total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100.0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40766"/>
              </p:ext>
            </p:extLst>
          </p:nvPr>
        </p:nvGraphicFramePr>
        <p:xfrm>
          <a:off x="5076055" y="2060848"/>
          <a:ext cx="3744417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2591"/>
                <a:gridCol w="1781826"/>
              </a:tblGrid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Ethnical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group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effectLst/>
                        </a:rPr>
                        <a:t>Percent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Bulgarian</a:t>
                      </a:r>
                      <a:endParaRPr lang="en-GB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87.7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Turkish</a:t>
                      </a:r>
                      <a:endParaRPr lang="en-GB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11.6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Roma</a:t>
                      </a:r>
                      <a:endParaRPr lang="en-GB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endParaRPr lang="en-GB" sz="2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GB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  <a:endParaRPr lang="en-GB" sz="2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GB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</a:t>
                      </a:r>
                      <a:endParaRPr lang="en-GB" sz="2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16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726345"/>
              </p:ext>
            </p:extLst>
          </p:nvPr>
        </p:nvGraphicFramePr>
        <p:xfrm>
          <a:off x="4860032" y="2060848"/>
          <a:ext cx="4104457" cy="3744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2264"/>
                <a:gridCol w="1027976"/>
                <a:gridCol w="1008112"/>
                <a:gridCol w="936105"/>
              </a:tblGrid>
              <a:tr h="936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Age group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bg-BG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bg-BG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bg-BG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936104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 to 30</a:t>
                      </a:r>
                      <a:endParaRPr lang="en-GB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</a:t>
                      </a:r>
                      <a:endParaRPr lang="en-GB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31 – 39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</a:t>
                      </a:r>
                      <a:endParaRPr lang="en-GB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40+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100.0</a:t>
                      </a:r>
                      <a:endParaRPr lang="en-GB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207529"/>
              </p:ext>
            </p:extLst>
          </p:nvPr>
        </p:nvGraphicFramePr>
        <p:xfrm>
          <a:off x="251520" y="2039882"/>
          <a:ext cx="4104457" cy="4485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2264"/>
                <a:gridCol w="1027976"/>
                <a:gridCol w="1008112"/>
                <a:gridCol w="936105"/>
              </a:tblGrid>
              <a:tr h="7656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Age group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effectLst/>
                        </a:rPr>
                        <a:t>Male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effectLst/>
                        </a:rPr>
                        <a:t>Female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Arial"/>
                        </a:rPr>
                        <a:t>Total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3967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Up to</a:t>
                      </a:r>
                      <a:r>
                        <a:rPr lang="en-GB" sz="2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GB" sz="2400" b="1" u="none" strike="noStrike" dirty="0" smtClean="0">
                          <a:effectLst/>
                        </a:rPr>
                        <a:t>25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15.0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13.8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14.4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3967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26 – 35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39.9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38.5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39.2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43967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36 – 45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31.5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26.6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29.1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3967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 smtClean="0">
                          <a:effectLst/>
                        </a:rPr>
                        <a:t>Over </a:t>
                      </a:r>
                      <a:r>
                        <a:rPr lang="en-GB" sz="2400" b="1" u="none" strike="noStrike" dirty="0">
                          <a:effectLst/>
                        </a:rPr>
                        <a:t>45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13.6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21.1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17.2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74396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Total</a:t>
                      </a:r>
                      <a:endParaRPr lang="en-GB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100.0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100.0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100.0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29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/>
          <a:lstStyle/>
          <a:p>
            <a:r>
              <a:rPr lang="en-US" dirty="0" smtClean="0"/>
              <a:t>Main reasons to settle in Germany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233123"/>
              </p:ext>
            </p:extLst>
          </p:nvPr>
        </p:nvGraphicFramePr>
        <p:xfrm>
          <a:off x="251520" y="1340768"/>
          <a:ext cx="8640959" cy="5052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68552"/>
                <a:gridCol w="1080120"/>
                <a:gridCol w="1224136"/>
                <a:gridCol w="1368151"/>
              </a:tblGrid>
              <a:tr h="360051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</a:rPr>
                        <a:t>Responses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Percent of Cases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</a:rPr>
                        <a:t>N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effectLst/>
                        </a:rPr>
                        <a:t>Percent</a:t>
                      </a:r>
                      <a:endParaRPr lang="en-GB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have a higher living standard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51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20.2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37.5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get a higher pay</a:t>
                      </a:r>
                      <a:endParaRPr lang="bg-BG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94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37.3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69.1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Better professional realization</a:t>
                      </a:r>
                      <a:endParaRPr lang="bg-BG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24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9.5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17.6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provide support to my family/relatives 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38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15.1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27.9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provide the desired education to me/my children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13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5.2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9.6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Marriage/Partnership</a:t>
                      </a:r>
                      <a:endParaRPr lang="bg-BG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12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4.8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8.8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Family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unification (to join family, relatives)</a:t>
                      </a:r>
                      <a:endParaRPr lang="ru-RU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1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0.4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0.7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To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accompany my spouse abroad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9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3.6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6.6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smtClean="0">
                          <a:effectLst/>
                        </a:rPr>
                        <a:t>To obtain foreign citizenship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2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0.8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1.5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effectLst/>
                          <a:latin typeface="+mn-lt"/>
                        </a:rPr>
                        <a:t>I</a:t>
                      </a:r>
                      <a:r>
                        <a:rPr lang="en-US" sz="2000" b="1" i="0" u="none" strike="noStrike" baseline="0" dirty="0" smtClean="0">
                          <a:effectLst/>
                          <a:latin typeface="+mn-lt"/>
                        </a:rPr>
                        <a:t> just wanted to live in Germany</a:t>
                      </a:r>
                      <a:endParaRPr lang="ru-RU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8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3.2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effectLst/>
                        </a:rPr>
                        <a:t>5.9</a:t>
                      </a:r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39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Total:</a:t>
                      </a:r>
                      <a:endParaRPr lang="en-GB" sz="2000" b="1" i="0" u="none" strike="noStrik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252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>
                          <a:effectLst/>
                        </a:rPr>
                        <a:t>100.0</a:t>
                      </a:r>
                      <a:endParaRPr lang="en-GB" sz="24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97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79296" cy="792088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Occupation in Germany / in BG before moving to GE</a:t>
            </a:r>
            <a:endParaRPr lang="en-GB" sz="3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38498"/>
              </p:ext>
            </p:extLst>
          </p:nvPr>
        </p:nvGraphicFramePr>
        <p:xfrm>
          <a:off x="251520" y="1056151"/>
          <a:ext cx="8640960" cy="5613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16624"/>
                <a:gridCol w="1656184"/>
                <a:gridCol w="1368152"/>
              </a:tblGrid>
              <a:tr h="338264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effectLst/>
                          <a:latin typeface="Arial"/>
                        </a:rPr>
                        <a:t>Germany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effectLst/>
                          <a:latin typeface="Arial"/>
                        </a:rPr>
                        <a:t>Bulgaria</a:t>
                      </a:r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Agriculture</a:t>
                      </a:r>
                      <a:r>
                        <a:rPr lang="en-US" sz="2200" b="1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endParaRPr lang="bg-BG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1.4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0.7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Construction</a:t>
                      </a:r>
                      <a:r>
                        <a:rPr lang="en-US" sz="2200" b="1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endParaRPr lang="bg-BG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22.9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20.7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Personal</a:t>
                      </a:r>
                      <a:r>
                        <a:rPr lang="en-US" sz="2200" b="1" i="0" u="none" strike="noStrike" baseline="0" dirty="0" smtClean="0">
                          <a:effectLst/>
                          <a:latin typeface="+mn-lt"/>
                        </a:rPr>
                        <a:t> assistant</a:t>
                      </a:r>
                      <a:endParaRPr lang="bg-BG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9.3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–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Driver</a:t>
                      </a:r>
                      <a:endParaRPr lang="bg-BG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3.6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 smtClean="0">
                          <a:effectLst/>
                        </a:rPr>
                        <a:t>2.9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 smtClean="0">
                          <a:effectLst/>
                        </a:rPr>
                        <a:t>Low-qualified personnel</a:t>
                      </a:r>
                      <a:endParaRPr lang="ru-RU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0.7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+mn-lt"/>
                        </a:rPr>
                        <a:t>2.1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Housekeeping</a:t>
                      </a:r>
                      <a:endParaRPr lang="bg-BG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3.6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+mn-lt"/>
                        </a:rPr>
                        <a:t>0.7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 smtClean="0">
                          <a:effectLst/>
                        </a:rPr>
                        <a:t>Medium-qualified technical personnel</a:t>
                      </a:r>
                      <a:endParaRPr lang="bg-BG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10.0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 smtClean="0">
                          <a:effectLst/>
                        </a:rPr>
                        <a:t>10.7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 smtClean="0">
                          <a:effectLst/>
                        </a:rPr>
                        <a:t>Medium-qualified personnel in trade/tourism</a:t>
                      </a:r>
                      <a:endParaRPr lang="ru-RU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>
                          <a:effectLst/>
                        </a:rPr>
                        <a:t>12.9</a:t>
                      </a:r>
                      <a:endParaRPr lang="en-GB" sz="2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 smtClean="0">
                          <a:effectLst/>
                        </a:rPr>
                        <a:t>14.3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 smtClean="0">
                          <a:effectLst/>
                        </a:rPr>
                        <a:t>Medium-qualified personnel in other sectors</a:t>
                      </a:r>
                      <a:endParaRPr lang="ru-RU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5.7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+mn-lt"/>
                        </a:rPr>
                        <a:t>7.1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High-qualified</a:t>
                      </a:r>
                      <a:r>
                        <a:rPr lang="en-US" sz="2200" b="1" i="0" u="none" strike="noStrike" baseline="0" dirty="0" smtClean="0">
                          <a:effectLst/>
                          <a:latin typeface="+mn-lt"/>
                        </a:rPr>
                        <a:t> personnel</a:t>
                      </a:r>
                      <a:endParaRPr lang="bg-BG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10.0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b="1" u="none" strike="noStrike" dirty="0" smtClean="0">
                          <a:effectLst/>
                        </a:rPr>
                        <a:t>20.7</a:t>
                      </a:r>
                      <a:endParaRPr lang="en-GB" sz="26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u="none" strike="noStrike" dirty="0" smtClean="0">
                          <a:effectLst/>
                        </a:rPr>
                        <a:t>Without</a:t>
                      </a:r>
                      <a:r>
                        <a:rPr lang="en-US" sz="2200" b="1" u="none" strike="noStrike" baseline="0" dirty="0" smtClean="0">
                          <a:effectLst/>
                        </a:rPr>
                        <a:t> particular job</a:t>
                      </a:r>
                      <a:endParaRPr lang="bg-BG" sz="22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b="1" i="0" u="none" strike="noStrike" dirty="0" smtClean="0">
                          <a:effectLst/>
                          <a:latin typeface="Arial"/>
                        </a:rPr>
                        <a:t>–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i="0" u="none" strike="noStrike" dirty="0" smtClean="0">
                          <a:effectLst/>
                          <a:latin typeface="+mn-lt"/>
                        </a:rPr>
                        <a:t>1.4</a:t>
                      </a:r>
                      <a:endParaRPr lang="en-GB" sz="26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u="none" strike="noStrike" dirty="0">
                          <a:effectLst/>
                        </a:rPr>
                        <a:t>Total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80.0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 smtClean="0">
                          <a:effectLst/>
                        </a:rPr>
                        <a:t>81.4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u="none" strike="noStrike" dirty="0" smtClean="0">
                          <a:effectLst/>
                        </a:rPr>
                        <a:t>Not responded</a:t>
                      </a:r>
                      <a:endParaRPr lang="en-GB" sz="2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>
                          <a:effectLst/>
                        </a:rPr>
                        <a:t>2</a:t>
                      </a:r>
                      <a:r>
                        <a:rPr lang="en-GB" sz="2600" b="1" u="none" strike="noStrike" dirty="0" smtClean="0">
                          <a:effectLst/>
                        </a:rPr>
                        <a:t>0.0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600" b="1" u="none" strike="noStrike" dirty="0" smtClean="0">
                          <a:effectLst/>
                        </a:rPr>
                        <a:t>18.6</a:t>
                      </a:r>
                      <a:endParaRPr lang="en-GB" sz="2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97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 (</a:t>
            </a:r>
            <a:r>
              <a:rPr lang="en-US" dirty="0" err="1" smtClean="0"/>
              <a:t>mis</a:t>
            </a:r>
            <a:r>
              <a:rPr lang="en-US" dirty="0" smtClean="0"/>
              <a:t>)match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500669"/>
              </p:ext>
            </p:extLst>
          </p:nvPr>
        </p:nvGraphicFramePr>
        <p:xfrm>
          <a:off x="467544" y="1772816"/>
          <a:ext cx="8280924" cy="41978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/>
                <a:gridCol w="1530171"/>
                <a:gridCol w="1530171"/>
                <a:gridCol w="1530171"/>
                <a:gridCol w="1530171"/>
              </a:tblGrid>
              <a:tr h="68445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 smtClean="0">
                          <a:effectLst/>
                        </a:rPr>
                        <a:t>Job qualification in Bulgaria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Job</a:t>
                      </a:r>
                      <a:r>
                        <a:rPr lang="en-US" sz="2400" b="1" i="0" u="none" strike="noStrike" baseline="0" dirty="0" smtClean="0">
                          <a:effectLst/>
                          <a:latin typeface="+mn-lt"/>
                        </a:rPr>
                        <a:t> qualification in Germany</a:t>
                      </a:r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55701">
                <a:tc vMerge="1">
                  <a:txBody>
                    <a:bodyPr/>
                    <a:lstStyle/>
                    <a:p>
                      <a:pPr algn="l" fontAlgn="ctr"/>
                      <a:endParaRPr lang="ru-RU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Low</a:t>
                      </a:r>
                      <a:endParaRPr lang="bg-BG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Medium</a:t>
                      </a:r>
                      <a:endParaRPr lang="bg-BG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High</a:t>
                      </a:r>
                      <a:endParaRPr lang="bg-BG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effectLst/>
                          <a:latin typeface="+mn-lt"/>
                        </a:rPr>
                        <a:t>Total</a:t>
                      </a:r>
                      <a:endParaRPr lang="bg-BG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8942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Low</a:t>
                      </a:r>
                      <a:endParaRPr lang="bg-BG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70.0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20.0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10.0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0" u="none" strike="noStrike" dirty="0">
                          <a:effectLst/>
                        </a:rPr>
                        <a:t>100.0</a:t>
                      </a:r>
                      <a:endParaRPr lang="en-GB" sz="3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68942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Medium</a:t>
                      </a:r>
                      <a:endParaRPr lang="bg-BG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>
                          <a:effectLst/>
                        </a:rPr>
                        <a:t>8.2</a:t>
                      </a:r>
                      <a:endParaRPr lang="en-GB" sz="3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90.2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1.6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0" u="none" strike="noStrike" dirty="0">
                          <a:effectLst/>
                        </a:rPr>
                        <a:t>100.0</a:t>
                      </a:r>
                      <a:endParaRPr lang="en-GB" sz="3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68942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High</a:t>
                      </a:r>
                      <a:endParaRPr lang="bg-BG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>
                          <a:effectLst/>
                        </a:rPr>
                        <a:t>7.1</a:t>
                      </a:r>
                      <a:endParaRPr lang="en-GB" sz="3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53.6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D414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39.3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0" u="none" strike="noStrike" dirty="0">
                          <a:effectLst/>
                        </a:rPr>
                        <a:t>100.0</a:t>
                      </a:r>
                      <a:endParaRPr lang="en-GB" sz="3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68942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effectLst/>
                          <a:latin typeface="+mn-lt"/>
                        </a:rPr>
                        <a:t>Total:</a:t>
                      </a:r>
                      <a:endParaRPr lang="bg-BG" sz="2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>
                          <a:effectLst/>
                        </a:rPr>
                        <a:t>14.1</a:t>
                      </a:r>
                      <a:endParaRPr lang="en-GB" sz="3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 dirty="0">
                          <a:effectLst/>
                        </a:rPr>
                        <a:t>72.7</a:t>
                      </a:r>
                      <a:endParaRPr lang="en-GB" sz="3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1" u="none" strike="noStrike">
                          <a:effectLst/>
                        </a:rPr>
                        <a:t>13.1</a:t>
                      </a:r>
                      <a:endParaRPr lang="en-GB" sz="3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3600" b="0" u="none" strike="noStrike" dirty="0">
                          <a:effectLst/>
                        </a:rPr>
                        <a:t>100.0</a:t>
                      </a:r>
                      <a:endParaRPr lang="en-GB" sz="3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9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275</TotalTime>
  <Words>1165</Words>
  <Application>Microsoft Office PowerPoint</Application>
  <PresentationFormat>On-screen Show (4:3)</PresentationFormat>
  <Paragraphs>561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Waveform</vt:lpstr>
      <vt:lpstr>BETWEEN GERMANY AND BULGARIA: EVIDENCE FROM A BUS SURVEY Vesselin Mintchev /Economic Research Institute at BAS – Sofia/ Venelin Boshnakov /University of National and World Economy – Sofia/</vt:lpstr>
      <vt:lpstr>Field Work</vt:lpstr>
      <vt:lpstr>Field Work</vt:lpstr>
      <vt:lpstr>Sample split</vt:lpstr>
      <vt:lpstr>Demographics</vt:lpstr>
      <vt:lpstr>Demographics</vt:lpstr>
      <vt:lpstr>Main reasons to settle in Germany</vt:lpstr>
      <vt:lpstr>Occupation in Germany / in BG before moving to GE</vt:lpstr>
      <vt:lpstr>Qualification (mis)match</vt:lpstr>
      <vt:lpstr>Type of labour contracting</vt:lpstr>
      <vt:lpstr>Earnings in Germany</vt:lpstr>
      <vt:lpstr>Attitudes of local people to Bulgarians in Germany </vt:lpstr>
      <vt:lpstr>2. Bulgarian residents leaving to Germany</vt:lpstr>
      <vt:lpstr>Educational level</vt:lpstr>
      <vt:lpstr>Main reason to leave to Germany</vt:lpstr>
      <vt:lpstr>Migration intentions</vt:lpstr>
      <vt:lpstr>Reasons to choose Germany</vt:lpstr>
      <vt:lpstr>Intended occupation in Germany /  Occupation in Bulgaria before leaving</vt:lpstr>
      <vt:lpstr>THANK YOU FOR YOUR ATTENTION</vt:lpstr>
    </vt:vector>
  </TitlesOfParts>
  <Company>UNWE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Between Germany and Bulgaria – evidences from bus survey”, Assist. Prof. Venelin Boshnakov, UNWE, Sofia, Bulgaria / Prof. Vesselin Mintchev, ERI at the BAS, Sofia, Bulgaria</dc:title>
  <dc:creator>Venelin Boshnakov</dc:creator>
  <cp:lastModifiedBy>Venelin Boshnakov</cp:lastModifiedBy>
  <cp:revision>33</cp:revision>
  <dcterms:created xsi:type="dcterms:W3CDTF">2014-02-13T16:45:49Z</dcterms:created>
  <dcterms:modified xsi:type="dcterms:W3CDTF">2014-02-14T06:35:38Z</dcterms:modified>
</cp:coreProperties>
</file>